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9" r:id="rId4"/>
    <p:sldMasterId id="2147484961" r:id="rId5"/>
  </p:sldMasterIdLst>
  <p:notesMasterIdLst>
    <p:notesMasterId r:id="rId20"/>
  </p:notesMasterIdLst>
  <p:sldIdLst>
    <p:sldId id="256" r:id="rId6"/>
    <p:sldId id="258" r:id="rId7"/>
    <p:sldId id="265" r:id="rId8"/>
    <p:sldId id="266" r:id="rId9"/>
    <p:sldId id="267" r:id="rId10"/>
    <p:sldId id="268" r:id="rId11"/>
    <p:sldId id="269" r:id="rId12"/>
    <p:sldId id="273" r:id="rId13"/>
    <p:sldId id="270" r:id="rId14"/>
    <p:sldId id="271" r:id="rId15"/>
    <p:sldId id="272" r:id="rId16"/>
    <p:sldId id="274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07E67B-E992-4AB7-9DAF-A3E91EBC1A61}">
          <p14:sldIdLst>
            <p14:sldId id="256"/>
            <p14:sldId id="258"/>
            <p14:sldId id="265"/>
            <p14:sldId id="266"/>
            <p14:sldId id="267"/>
            <p14:sldId id="268"/>
            <p14:sldId id="269"/>
            <p14:sldId id="273"/>
            <p14:sldId id="270"/>
            <p14:sldId id="271"/>
            <p14:sldId id="272"/>
            <p14:sldId id="274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0"/>
    <p:restoredTop sz="82353"/>
  </p:normalViewPr>
  <p:slideViewPr>
    <p:cSldViewPr snapToGrid="0">
      <p:cViewPr varScale="1">
        <p:scale>
          <a:sx n="75" d="100"/>
          <a:sy n="75" d="100"/>
        </p:scale>
        <p:origin x="1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5F8C0-5CAE-E74C-8AE5-5362364325F8}" type="doc">
      <dgm:prSet loTypeId="urn:microsoft.com/office/officeart/2005/8/layout/arrow4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429B72-2B17-794C-8658-2A4340BC6069}">
      <dgm:prSet phldrT="[Text]"/>
      <dgm:spPr/>
      <dgm:t>
        <a:bodyPr/>
        <a:lstStyle/>
        <a:p>
          <a:r>
            <a:rPr lang="en-US" b="1" i="0" dirty="0">
              <a:latin typeface="Noteworthy Light" charset="0"/>
              <a:ea typeface="Noteworthy Light" charset="0"/>
              <a:cs typeface="Noteworthy Light" charset="0"/>
            </a:rPr>
            <a:t>HIGHER</a:t>
          </a:r>
        </a:p>
      </dgm:t>
    </dgm:pt>
    <dgm:pt modelId="{2825C026-157A-8B40-9E76-65D93150BDE3}" type="parTrans" cxnId="{D070C999-0D1F-354A-A20D-53AA1B8FB343}">
      <dgm:prSet/>
      <dgm:spPr/>
      <dgm:t>
        <a:bodyPr/>
        <a:lstStyle/>
        <a:p>
          <a:endParaRPr lang="en-US"/>
        </a:p>
      </dgm:t>
    </dgm:pt>
    <dgm:pt modelId="{5166EBEA-0B47-E940-A2D6-1AE637AC7BAD}" type="sibTrans" cxnId="{D070C999-0D1F-354A-A20D-53AA1B8FB343}">
      <dgm:prSet/>
      <dgm:spPr/>
      <dgm:t>
        <a:bodyPr/>
        <a:lstStyle/>
        <a:p>
          <a:endParaRPr lang="en-US"/>
        </a:p>
      </dgm:t>
    </dgm:pt>
    <dgm:pt modelId="{03FC3F50-F29E-3546-9F17-4B96D784D518}">
      <dgm:prSet phldrT="[Text]"/>
      <dgm:spPr/>
      <dgm:t>
        <a:bodyPr/>
        <a:lstStyle/>
        <a:p>
          <a:r>
            <a:rPr lang="en-US" b="1" i="0" dirty="0">
              <a:latin typeface="Noteworthy Light" charset="0"/>
              <a:ea typeface="Noteworthy Light" charset="0"/>
              <a:cs typeface="Noteworthy Light" charset="0"/>
            </a:rPr>
            <a:t>LOWER?</a:t>
          </a:r>
        </a:p>
      </dgm:t>
    </dgm:pt>
    <dgm:pt modelId="{90D002C5-1D21-004B-AF94-1B497B7B995F}" type="parTrans" cxnId="{C604AE48-AE73-5A4A-8DF4-4860E28246C0}">
      <dgm:prSet/>
      <dgm:spPr/>
      <dgm:t>
        <a:bodyPr/>
        <a:lstStyle/>
        <a:p>
          <a:endParaRPr lang="en-US"/>
        </a:p>
      </dgm:t>
    </dgm:pt>
    <dgm:pt modelId="{554E0652-DC3F-FD46-A099-45E5F521725C}" type="sibTrans" cxnId="{C604AE48-AE73-5A4A-8DF4-4860E28246C0}">
      <dgm:prSet/>
      <dgm:spPr/>
      <dgm:t>
        <a:bodyPr/>
        <a:lstStyle/>
        <a:p>
          <a:pPr rtl="0"/>
          <a:endParaRPr lang="en-US"/>
        </a:p>
      </dgm:t>
    </dgm:pt>
    <dgm:pt modelId="{CB719C8E-148B-0441-A43E-8343F156CFBC}" type="pres">
      <dgm:prSet presAssocID="{DFB5F8C0-5CAE-E74C-8AE5-5362364325F8}" presName="compositeShape" presStyleCnt="0">
        <dgm:presLayoutVars>
          <dgm:chMax val="2"/>
          <dgm:dir/>
          <dgm:resizeHandles val="exact"/>
        </dgm:presLayoutVars>
      </dgm:prSet>
      <dgm:spPr/>
    </dgm:pt>
    <dgm:pt modelId="{9C8E454E-F932-644F-A441-67F461C0BE20}" type="pres">
      <dgm:prSet presAssocID="{49429B72-2B17-794C-8658-2A4340BC6069}" presName="upArrow" presStyleLbl="node1" presStyleIdx="0" presStyleCnt="2"/>
      <dgm:spPr/>
    </dgm:pt>
    <dgm:pt modelId="{A24B9C23-D3D6-6B47-AE07-802B192805D8}" type="pres">
      <dgm:prSet presAssocID="{49429B72-2B17-794C-8658-2A4340BC606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BC6B4757-E795-AA46-B467-FF27F749A33B}" type="pres">
      <dgm:prSet presAssocID="{03FC3F50-F29E-3546-9F17-4B96D784D518}" presName="downArrow" presStyleLbl="node1" presStyleIdx="1" presStyleCnt="2"/>
      <dgm:spPr/>
    </dgm:pt>
    <dgm:pt modelId="{E97883C9-A7F6-C14E-AEA0-B5C6EFBED4E7}" type="pres">
      <dgm:prSet presAssocID="{03FC3F50-F29E-3546-9F17-4B96D784D518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604AE48-AE73-5A4A-8DF4-4860E28246C0}" srcId="{DFB5F8C0-5CAE-E74C-8AE5-5362364325F8}" destId="{03FC3F50-F29E-3546-9F17-4B96D784D518}" srcOrd="1" destOrd="0" parTransId="{90D002C5-1D21-004B-AF94-1B497B7B995F}" sibTransId="{554E0652-DC3F-FD46-A099-45E5F521725C}"/>
    <dgm:cxn modelId="{F958A66D-2046-F44E-87F1-424BDD39E10E}" type="presOf" srcId="{49429B72-2B17-794C-8658-2A4340BC6069}" destId="{A24B9C23-D3D6-6B47-AE07-802B192805D8}" srcOrd="0" destOrd="0" presId="urn:microsoft.com/office/officeart/2005/8/layout/arrow4"/>
    <dgm:cxn modelId="{1576F678-E7C6-904C-88B5-F8AF4507252C}" type="presOf" srcId="{03FC3F50-F29E-3546-9F17-4B96D784D518}" destId="{E97883C9-A7F6-C14E-AEA0-B5C6EFBED4E7}" srcOrd="0" destOrd="0" presId="urn:microsoft.com/office/officeart/2005/8/layout/arrow4"/>
    <dgm:cxn modelId="{D070C999-0D1F-354A-A20D-53AA1B8FB343}" srcId="{DFB5F8C0-5CAE-E74C-8AE5-5362364325F8}" destId="{49429B72-2B17-794C-8658-2A4340BC6069}" srcOrd="0" destOrd="0" parTransId="{2825C026-157A-8B40-9E76-65D93150BDE3}" sibTransId="{5166EBEA-0B47-E940-A2D6-1AE637AC7BAD}"/>
    <dgm:cxn modelId="{0C92B5DD-3F47-7B44-91E5-75F869040171}" type="presOf" srcId="{DFB5F8C0-5CAE-E74C-8AE5-5362364325F8}" destId="{CB719C8E-148B-0441-A43E-8343F156CFBC}" srcOrd="0" destOrd="0" presId="urn:microsoft.com/office/officeart/2005/8/layout/arrow4"/>
    <dgm:cxn modelId="{3ED685CA-FF74-8E41-9B6A-54CA3AB395BB}" type="presParOf" srcId="{CB719C8E-148B-0441-A43E-8343F156CFBC}" destId="{9C8E454E-F932-644F-A441-67F461C0BE20}" srcOrd="0" destOrd="0" presId="urn:microsoft.com/office/officeart/2005/8/layout/arrow4"/>
    <dgm:cxn modelId="{253DA374-3930-C749-A221-A2D0F80022B4}" type="presParOf" srcId="{CB719C8E-148B-0441-A43E-8343F156CFBC}" destId="{A24B9C23-D3D6-6B47-AE07-802B192805D8}" srcOrd="1" destOrd="0" presId="urn:microsoft.com/office/officeart/2005/8/layout/arrow4"/>
    <dgm:cxn modelId="{D397EFDF-FC77-A24D-9316-BB2293F3B7ED}" type="presParOf" srcId="{CB719C8E-148B-0441-A43E-8343F156CFBC}" destId="{BC6B4757-E795-AA46-B467-FF27F749A33B}" srcOrd="2" destOrd="0" presId="urn:microsoft.com/office/officeart/2005/8/layout/arrow4"/>
    <dgm:cxn modelId="{0B588793-686B-CE4A-AEDD-795715B30575}" type="presParOf" srcId="{CB719C8E-148B-0441-A43E-8343F156CFBC}" destId="{E97883C9-A7F6-C14E-AEA0-B5C6EFBED4E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E454E-F932-644F-A441-67F461C0BE20}">
      <dsp:nvSpPr>
        <dsp:cNvPr id="0" name=""/>
        <dsp:cNvSpPr/>
      </dsp:nvSpPr>
      <dsp:spPr>
        <a:xfrm>
          <a:off x="762525" y="0"/>
          <a:ext cx="2410968" cy="1808226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B9C23-D3D6-6B47-AE07-802B192805D8}">
      <dsp:nvSpPr>
        <dsp:cNvPr id="0" name=""/>
        <dsp:cNvSpPr/>
      </dsp:nvSpPr>
      <dsp:spPr>
        <a:xfrm>
          <a:off x="3245822" y="0"/>
          <a:ext cx="6022086" cy="180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i="0" kern="1200" dirty="0">
              <a:latin typeface="Noteworthy Light" charset="0"/>
              <a:ea typeface="Noteworthy Light" charset="0"/>
              <a:cs typeface="Noteworthy Light" charset="0"/>
            </a:rPr>
            <a:t>HIGHER</a:t>
          </a:r>
        </a:p>
      </dsp:txBody>
      <dsp:txXfrm>
        <a:off x="3245822" y="0"/>
        <a:ext cx="6022086" cy="1808226"/>
      </dsp:txXfrm>
    </dsp:sp>
    <dsp:sp modelId="{BC6B4757-E795-AA46-B467-FF27F749A33B}">
      <dsp:nvSpPr>
        <dsp:cNvPr id="0" name=""/>
        <dsp:cNvSpPr/>
      </dsp:nvSpPr>
      <dsp:spPr>
        <a:xfrm>
          <a:off x="1485816" y="1958911"/>
          <a:ext cx="2410968" cy="1808226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7883C9-A7F6-C14E-AEA0-B5C6EFBED4E7}">
      <dsp:nvSpPr>
        <dsp:cNvPr id="0" name=""/>
        <dsp:cNvSpPr/>
      </dsp:nvSpPr>
      <dsp:spPr>
        <a:xfrm>
          <a:off x="3969113" y="1958911"/>
          <a:ext cx="6022086" cy="180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i="0" kern="1200" dirty="0">
              <a:latin typeface="Noteworthy Light" charset="0"/>
              <a:ea typeface="Noteworthy Light" charset="0"/>
              <a:cs typeface="Noteworthy Light" charset="0"/>
            </a:rPr>
            <a:t>LOWER?</a:t>
          </a:r>
        </a:p>
      </dsp:txBody>
      <dsp:txXfrm>
        <a:off x="3969113" y="1958911"/>
        <a:ext cx="6022086" cy="180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55EF1-D34E-1B47-95F6-581A62873E33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A9803-21B9-AC42-A244-DD881ECB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</a:t>
            </a:r>
            <a:r>
              <a:rPr lang="en-US" baseline="0" dirty="0"/>
              <a:t> is the r</a:t>
            </a:r>
            <a:r>
              <a:rPr lang="en-US" dirty="0"/>
              <a:t>esearch Infographic made in 2018 from data collected</a:t>
            </a:r>
            <a:r>
              <a:rPr lang="en-US" baseline="0" dirty="0"/>
              <a:t> over 10 years with APPLE Schools.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9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A9803-21B9-AC42-A244-DD881ECBD3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6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63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5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1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86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6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7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73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4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0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5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51" r:id="rId2"/>
    <p:sldLayoutId id="2147484952" r:id="rId3"/>
    <p:sldLayoutId id="2147484953" r:id="rId4"/>
    <p:sldLayoutId id="2147484954" r:id="rId5"/>
    <p:sldLayoutId id="2147484955" r:id="rId6"/>
    <p:sldLayoutId id="2147484956" r:id="rId7"/>
    <p:sldLayoutId id="2147484957" r:id="rId8"/>
    <p:sldLayoutId id="2147484958" r:id="rId9"/>
    <p:sldLayoutId id="2147484959" r:id="rId10"/>
    <p:sldLayoutId id="21474849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9B4D4-A46F-440B-ACB3-FF6C1BF45380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C00C-21AA-490C-9BFF-17222661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A9598-180D-4B07-8173-132A72491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r="23929"/>
          <a:stretch/>
        </p:blipFill>
        <p:spPr>
          <a:xfrm>
            <a:off x="6045693" y="971943"/>
            <a:ext cx="5175682" cy="49757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0"/>
          <a:stretch/>
        </p:blipFill>
        <p:spPr>
          <a:xfrm>
            <a:off x="6245660" y="1188450"/>
            <a:ext cx="2446704" cy="989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513" y="1041400"/>
            <a:ext cx="4799035" cy="2418431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Sharing</a:t>
            </a:r>
            <a:br>
              <a:rPr lang="en-US" dirty="0"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 Research Data</a:t>
            </a:r>
          </a:p>
        </p:txBody>
      </p:sp>
    </p:spTree>
    <p:extLst>
      <p:ext uri="{BB962C8B-B14F-4D97-AF65-F5344CB8AC3E}">
        <p14:creationId xmlns:p14="http://schemas.microsoft.com/office/powerpoint/2010/main" val="4121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Higher or Lower?</a:t>
            </a:r>
            <a:endParaRPr lang="en-US" sz="60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137911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School name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students get an average of </a:t>
            </a:r>
            <a:r>
              <a:rPr lang="en-US" sz="32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Insert a #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steps per day. (The recommended amount of daily steps is 12,000)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3649" y="3685270"/>
            <a:ext cx="5819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ACTUAL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Calibri" panose="020F0502020204030204" pitchFamily="34" charset="0"/>
              </a:rPr>
              <a:t>Insert school’s #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5" y="3056739"/>
            <a:ext cx="2356588" cy="2356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498" y="3005879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Higher or Lower?</a:t>
            </a:r>
            <a:endParaRPr lang="en-US" sz="60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137911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Insert %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school name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students report that they think their future looks good to them.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3649" y="3685270"/>
            <a:ext cx="5819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ACTUAL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Calibri" panose="020F0502020204030204" pitchFamily="34" charset="0"/>
              </a:rPr>
              <a:t>Insert school’s %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5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09" y="323641"/>
            <a:ext cx="10772775" cy="110759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Hole in One!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18" y="2318191"/>
            <a:ext cx="3914609" cy="28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9DCAFC4-4A1F-5743-A433-B1557BE94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59" y="406400"/>
            <a:ext cx="8241981" cy="5838698"/>
          </a:xfrm>
        </p:spPr>
      </p:pic>
    </p:spTree>
    <p:extLst>
      <p:ext uri="{BB962C8B-B14F-4D97-AF65-F5344CB8AC3E}">
        <p14:creationId xmlns:p14="http://schemas.microsoft.com/office/powerpoint/2010/main" val="99990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39" y="535355"/>
            <a:ext cx="10772775" cy="110759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Next Steps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439728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Did the results surprise you? If so, why?</a:t>
            </a: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How could this research impact how we prioritize health in the school?</a:t>
            </a: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What changes could this create in the way we implement CSH?	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1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APPLE Schools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376618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School research is conducted by the School of Public Health at the University of Alberta.</a:t>
            </a:r>
          </a:p>
          <a:p>
            <a:pPr marL="4572" lvl="1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Initial research is conducted to gather baseline results. Follow-up research is conducted in years 2 and 4 of implementation.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Research Consists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37661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Parent Surveys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Student Surveys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Administrator Surveys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Pedometer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Height, Weight, and Arm Span Measurements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8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The </a:t>
            </a:r>
            <a:r>
              <a:rPr lang="en-US" sz="7200" dirty="0">
                <a:solidFill>
                  <a:srgbClr val="C00000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Percent</a:t>
            </a:r>
            <a:r>
              <a:rPr lang="en-US" sz="72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 is Right!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44431"/>
              </p:ext>
            </p:extLst>
          </p:nvPr>
        </p:nvGraphicFramePr>
        <p:xfrm>
          <a:off x="676275" y="1854200"/>
          <a:ext cx="10753725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41582" y="3374037"/>
            <a:ext cx="82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oteworthy Light" charset="0"/>
                <a:ea typeface="Noteworthy Light" charset="0"/>
                <a:cs typeface="Noteworthy Light" charset="0"/>
              </a:rPr>
              <a:t>OR</a:t>
            </a:r>
            <a:endParaRPr lang="en-US" b="1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7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Higher or Lower?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137911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Insert </a:t>
            </a:r>
            <a:r>
              <a:rPr lang="en-US" sz="32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%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school name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students consume the recommended 6 servings of fruits and vegetables per day.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5" y="3398771"/>
            <a:ext cx="2781300" cy="269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4002" r="13182"/>
          <a:stretch/>
        </p:blipFill>
        <p:spPr>
          <a:xfrm>
            <a:off x="8699097" y="3398771"/>
            <a:ext cx="2200940" cy="269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3174" y="3894055"/>
            <a:ext cx="5819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ACTUAL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Calibri" panose="020F0502020204030204" pitchFamily="34" charset="0"/>
              </a:rPr>
              <a:t>Insert school’s %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Higher or Lower?</a:t>
            </a:r>
            <a:endParaRPr lang="en-US" sz="60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137911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Insert %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school name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students consume at least 3 servings of milk and alternatives per day.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3649" y="3685270"/>
            <a:ext cx="5819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ACTUAL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Calibri" panose="020F0502020204030204" pitchFamily="34" charset="0"/>
              </a:rPr>
              <a:t>Insert school’s %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05" y="3054808"/>
            <a:ext cx="1622718" cy="2861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73" y="2707463"/>
            <a:ext cx="2413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Higher or Lower?</a:t>
            </a:r>
            <a:endParaRPr lang="en-US" sz="60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137911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Insert %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school name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students reported eating non-nutritious food or drinks 2 or more times per day.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3649" y="3685270"/>
            <a:ext cx="5819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ACTUAL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Calibri" panose="020F0502020204030204" pitchFamily="34" charset="0"/>
              </a:rPr>
              <a:t>Insert school’s %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3000375"/>
            <a:ext cx="2376106" cy="2386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235" y="3233774"/>
            <a:ext cx="1102655" cy="19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2" y="552241"/>
            <a:ext cx="10772775" cy="110759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Hole in One!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18" y="2318191"/>
            <a:ext cx="3914609" cy="28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9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759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Noteworthy Light" charset="0"/>
                <a:cs typeface="Calibri" panose="020F0502020204030204" pitchFamily="34" charset="0"/>
              </a:rPr>
              <a:t>Higher or Lower?</a:t>
            </a:r>
            <a:endParaRPr lang="en-US" sz="60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6274" y="1431235"/>
            <a:ext cx="107537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6274" y="1854661"/>
            <a:ext cx="10753725" cy="137911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Insert %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insert school name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students reported spending more than 2 hours per day outside of school.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3649" y="3685270"/>
            <a:ext cx="5819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ACTUAL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Calibri" panose="020F0502020204030204" pitchFamily="34" charset="0"/>
              </a:rPr>
              <a:t>Insert school’s %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3233774"/>
            <a:ext cx="2457375" cy="2066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737" y="3564151"/>
            <a:ext cx="2211572" cy="15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9490E1959C49B5216152CCF0D768" ma:contentTypeVersion="10" ma:contentTypeDescription="Create a new document." ma:contentTypeScope="" ma:versionID="a2104aeda5f5fce4b7f8fb3c511992e5">
  <xsd:schema xmlns:xsd="http://www.w3.org/2001/XMLSchema" xmlns:xs="http://www.w3.org/2001/XMLSchema" xmlns:p="http://schemas.microsoft.com/office/2006/metadata/properties" xmlns:ns2="c489e1e3-feb6-4694-bcaa-d343a7ca20bd" xmlns:ns3="0f01c2e2-b675-439e-8be0-b4c0112d726b" targetNamespace="http://schemas.microsoft.com/office/2006/metadata/properties" ma:root="true" ma:fieldsID="e9ef6affcf8d1f2056af7c905a1f867c" ns2:_="" ns3:_="">
    <xsd:import namespace="c489e1e3-feb6-4694-bcaa-d343a7ca20bd"/>
    <xsd:import namespace="0f01c2e2-b675-439e-8be0-b4c0112d7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9e1e3-feb6-4694-bcaa-d343a7ca2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1c2e2-b675-439e-8be0-b4c0112d72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81F6A-E8AD-407E-9FA9-4632A1C98F55}">
  <ds:schemaRefs>
    <ds:schemaRef ds:uri="http://purl.org/dc/dcmitype/"/>
    <ds:schemaRef ds:uri="http://purl.org/dc/terms/"/>
    <ds:schemaRef ds:uri="0f01c2e2-b675-439e-8be0-b4c0112d726b"/>
    <ds:schemaRef ds:uri="c489e1e3-feb6-4694-bcaa-d343a7ca20bd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CD3FFAB-EC73-4751-9491-A091B8E89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56F61-346D-4AB3-B7AE-A2484349952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4045</TotalTime>
  <Words>321</Words>
  <Application>Microsoft Macintosh PowerPoint</Application>
  <PresentationFormat>Widescreen</PresentationFormat>
  <Paragraphs>59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Noteworthy Light</vt:lpstr>
      <vt:lpstr>Metropolitan</vt:lpstr>
      <vt:lpstr>Office Theme</vt:lpstr>
      <vt:lpstr>Sharing  Research Data</vt:lpstr>
      <vt:lpstr>APPLE Schools Research</vt:lpstr>
      <vt:lpstr>Research Consists of:</vt:lpstr>
      <vt:lpstr>The Percent is Right!</vt:lpstr>
      <vt:lpstr>Higher or Lower?</vt:lpstr>
      <vt:lpstr>Higher or Lower?</vt:lpstr>
      <vt:lpstr>Higher or Lower?</vt:lpstr>
      <vt:lpstr>Hole in One!</vt:lpstr>
      <vt:lpstr>Higher or Lower?</vt:lpstr>
      <vt:lpstr>Higher or Lower?</vt:lpstr>
      <vt:lpstr>Higher or Lower?</vt:lpstr>
      <vt:lpstr>Hole in One!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Magdalena Pawlowski</dc:creator>
  <cp:lastModifiedBy>Magdalena Pawlowski</cp:lastModifiedBy>
  <cp:revision>117</cp:revision>
  <dcterms:created xsi:type="dcterms:W3CDTF">2017-07-20T19:55:13Z</dcterms:created>
  <dcterms:modified xsi:type="dcterms:W3CDTF">2019-01-10T18:29:05Z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0x01010026D79490E1959C49B5216152CCF0D768</vt:lpwstr>
  </property>
</Properties>
</file>